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sldIdLst>
    <p:sldId id="270" r:id="rId2"/>
    <p:sldId id="271" r:id="rId3"/>
    <p:sldId id="274" r:id="rId4"/>
    <p:sldId id="273" r:id="rId5"/>
    <p:sldId id="275" r:id="rId6"/>
    <p:sldId id="277" r:id="rId7"/>
    <p:sldId id="278" r:id="rId8"/>
    <p:sldId id="276" r:id="rId9"/>
    <p:sldId id="284" r:id="rId10"/>
    <p:sldId id="279" r:id="rId11"/>
    <p:sldId id="280" r:id="rId12"/>
    <p:sldId id="281" r:id="rId13"/>
    <p:sldId id="302" r:id="rId14"/>
    <p:sldId id="282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3" r:id="rId33"/>
    <p:sldId id="306" r:id="rId34"/>
    <p:sldId id="307" r:id="rId35"/>
    <p:sldId id="305" r:id="rId36"/>
    <p:sldId id="310" r:id="rId37"/>
    <p:sldId id="323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1" r:id="rId48"/>
    <p:sldId id="326" r:id="rId49"/>
    <p:sldId id="324" r:id="rId50"/>
    <p:sldId id="322" r:id="rId51"/>
    <p:sldId id="327" r:id="rId52"/>
    <p:sldId id="325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41" r:id="rId63"/>
    <p:sldId id="338" r:id="rId64"/>
    <p:sldId id="339" r:id="rId65"/>
    <p:sldId id="343" r:id="rId66"/>
    <p:sldId id="342" r:id="rId67"/>
    <p:sldId id="360" r:id="rId68"/>
    <p:sldId id="344" r:id="rId69"/>
    <p:sldId id="345" r:id="rId70"/>
    <p:sldId id="346" r:id="rId71"/>
    <p:sldId id="347" r:id="rId72"/>
    <p:sldId id="349" r:id="rId73"/>
    <p:sldId id="350" r:id="rId74"/>
    <p:sldId id="351" r:id="rId75"/>
    <p:sldId id="352" r:id="rId76"/>
    <p:sldId id="353" r:id="rId77"/>
    <p:sldId id="354" r:id="rId78"/>
    <p:sldId id="355" r:id="rId79"/>
    <p:sldId id="356" r:id="rId80"/>
    <p:sldId id="357" r:id="rId81"/>
    <p:sldId id="358" r:id="rId82"/>
    <p:sldId id="359" r:id="rId83"/>
    <p:sldId id="361" r:id="rId84"/>
    <p:sldId id="362" r:id="rId85"/>
    <p:sldId id="373" r:id="rId86"/>
    <p:sldId id="365" r:id="rId87"/>
    <p:sldId id="367" r:id="rId88"/>
    <p:sldId id="371" r:id="rId89"/>
    <p:sldId id="363" r:id="rId90"/>
    <p:sldId id="368" r:id="rId91"/>
    <p:sldId id="304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7" autoAdjust="0"/>
    <p:restoredTop sz="94660"/>
  </p:normalViewPr>
  <p:slideViewPr>
    <p:cSldViewPr>
      <p:cViewPr>
        <p:scale>
          <a:sx n="68" d="100"/>
          <a:sy n="68" d="100"/>
        </p:scale>
        <p:origin x="-15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A8E38-5BD6-42DA-B726-BBCB9ADF76EC}" type="datetimeFigureOut">
              <a:rPr lang="en-US" smtClean="0"/>
              <a:pPr/>
              <a:t>10/5/2017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89CCB-1B6B-4A2A-AD74-45F3B5294A5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89CCB-1B6B-4A2A-AD74-45F3B5294A56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64A7161-016B-4A4B-8A43-AB518DBCF414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SCOE Pune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F914A3-6CD2-4E40-9F55-1FCC0F9206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4E479A-772F-49B8-AF37-46C73C3E31F8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SCOE Pune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F914A3-6CD2-4E40-9F55-1FCC0F920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EA6B14-798A-4ED0-9974-7A1E888F05EE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SCOE Pune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F914A3-6CD2-4E40-9F55-1FCC0F920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SCOE Pune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F914A3-6CD2-4E40-9F55-1FCC0F920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8EDCA4F-AE28-4AE9-B6B1-692111216D01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SCOE Pune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F914A3-6CD2-4E40-9F55-1FCC0F9206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2CA63C-4D76-4F84-8783-475AE764B0DD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SCOE Pune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F914A3-6CD2-4E40-9F55-1FCC0F920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9195E6-19EE-4EA9-BEC1-86A342295862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SCOE Pune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F914A3-6CD2-4E40-9F55-1FCC0F920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0D4939-2214-43E9-9F9B-36BE538C5A6E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SCOE Pune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F914A3-6CD2-4E40-9F55-1FCC0F920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F7B1824-9CD3-46EA-860C-67B7C67D9FB5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SCOE Pune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F914A3-6CD2-4E40-9F55-1FCC0F9206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8DFF64E-2F84-4453-B1F7-5475CE414ED4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SCOE Pune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F914A3-6CD2-4E40-9F55-1FCC0F920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FB5C1EA-4F5C-467D-9858-C73A65834576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SCOE Pune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F914A3-6CD2-4E40-9F55-1FCC0F9206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967CF945-C2ED-48F1-8786-E90883B2E079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SCOE Pune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5FF914A3-6CD2-4E40-9F55-1FCC0F9206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914400"/>
            <a:ext cx="7620000" cy="5334000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4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Unit V</a:t>
            </a:r>
          </a:p>
          <a:p>
            <a:pPr algn="ctr">
              <a:buNone/>
            </a:pPr>
            <a:endParaRPr lang="en-US" sz="4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sz="5400" b="1" dirty="0" smtClean="0">
                <a:latin typeface="Times New Roman" pitchFamily="18" charset="0"/>
                <a:cs typeface="Times New Roman" pitchFamily="18" charset="0"/>
              </a:rPr>
              <a:t>Logic Families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Characteristics of Digital ICs </a:t>
            </a:r>
            <a:br>
              <a:rPr lang="en-US" sz="3600" dirty="0" smtClean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066800"/>
            <a:ext cx="7498080" cy="5410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Speed o</a:t>
            </a:r>
            <a:r>
              <a:rPr lang="en-US" dirty="0" smtClean="0"/>
              <a:t>f Operation</a:t>
            </a:r>
            <a:r>
              <a:rPr lang="en-US" b="1" dirty="0" smtClean="0"/>
              <a:t>/ Propagation Delay time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>
                <a:solidFill>
                  <a:srgbClr val="C00000"/>
                </a:solidFill>
              </a:rPr>
              <a:t>TPD,HL–input-to-output propagation delay from HI to LO output</a:t>
            </a:r>
            <a:br>
              <a:rPr lang="en-US" sz="2400" dirty="0" smtClean="0">
                <a:solidFill>
                  <a:srgbClr val="C00000"/>
                </a:solidFill>
              </a:rPr>
            </a:br>
            <a:r>
              <a:rPr lang="en-US" sz="2400" dirty="0" smtClean="0">
                <a:solidFill>
                  <a:srgbClr val="C00000"/>
                </a:solidFill>
              </a:rPr>
              <a:t>TPD,LH–input-to-output propagation delay from LO to HI output</a:t>
            </a:r>
          </a:p>
          <a:p>
            <a:r>
              <a:rPr lang="en-US" sz="2000" b="1" dirty="0" smtClean="0"/>
              <a:t>Propagation delay is average of TPD, HL and TPD, LH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057400"/>
            <a:ext cx="768191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762000"/>
            <a:ext cx="7498080" cy="16002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Characteristics of Digital ICs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Propagation Delay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100" y="2343932"/>
            <a:ext cx="7499350" cy="3008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762000"/>
            <a:ext cx="7498080" cy="609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Characteristics of Digital ICs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Propagation Delay - Causes</a:t>
            </a:r>
          </a:p>
          <a:p>
            <a:endParaRPr lang="en-US" dirty="0" smtClean="0"/>
          </a:p>
          <a:p>
            <a:r>
              <a:rPr lang="en-US" dirty="0" smtClean="0"/>
              <a:t>Time to switch the transistor</a:t>
            </a:r>
          </a:p>
          <a:p>
            <a:r>
              <a:rPr lang="en-US" dirty="0" smtClean="0"/>
              <a:t>Time to charge or discharge the load capacitance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Digital 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Power Dissipation</a:t>
            </a:r>
          </a:p>
          <a:p>
            <a:endParaRPr lang="en-US" dirty="0" smtClean="0"/>
          </a:p>
          <a:p>
            <a:r>
              <a:rPr lang="en-US" dirty="0" smtClean="0"/>
              <a:t>It is wastage of power across the circuit components.</a:t>
            </a:r>
          </a:p>
          <a:p>
            <a:r>
              <a:rPr lang="en-US" dirty="0" smtClean="0"/>
              <a:t>It should be as low as possible.</a:t>
            </a:r>
          </a:p>
          <a:p>
            <a:r>
              <a:rPr lang="en-US" dirty="0" smtClean="0"/>
              <a:t>It is measured in </a:t>
            </a:r>
            <a:r>
              <a:rPr lang="en-US" dirty="0" err="1" smtClean="0"/>
              <a:t>milliwatts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Digital 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Figure of Merit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Figure of Merit = Propagation Delay (ns)  * Power Dissipation (mw)  in </a:t>
            </a:r>
            <a:r>
              <a:rPr lang="en-US" dirty="0" err="1" smtClean="0"/>
              <a:t>pj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ns – </a:t>
            </a:r>
            <a:r>
              <a:rPr lang="en-US" dirty="0" err="1" smtClean="0"/>
              <a:t>nano</a:t>
            </a:r>
            <a:r>
              <a:rPr lang="en-US" dirty="0" smtClean="0"/>
              <a:t> seconds</a:t>
            </a:r>
          </a:p>
          <a:p>
            <a:pPr>
              <a:buNone/>
            </a:pPr>
            <a:r>
              <a:rPr lang="en-US" dirty="0" smtClean="0"/>
              <a:t> mw – </a:t>
            </a:r>
            <a:r>
              <a:rPr lang="en-US" dirty="0" err="1" smtClean="0"/>
              <a:t>milliwatts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err="1" smtClean="0"/>
              <a:t>pj</a:t>
            </a:r>
            <a:r>
              <a:rPr lang="en-US" dirty="0" smtClean="0"/>
              <a:t> – </a:t>
            </a:r>
            <a:r>
              <a:rPr lang="en-US" dirty="0" err="1" smtClean="0"/>
              <a:t>pico</a:t>
            </a:r>
            <a:r>
              <a:rPr lang="en-US" dirty="0" smtClean="0"/>
              <a:t> joules</a:t>
            </a:r>
          </a:p>
          <a:p>
            <a:r>
              <a:rPr lang="en-US" dirty="0" smtClean="0"/>
              <a:t>Speed-power product:  TPD ×</a:t>
            </a:r>
            <a:r>
              <a:rPr lang="en-US" dirty="0" err="1" smtClean="0"/>
              <a:t>Pavg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Digital 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Fan Out</a:t>
            </a:r>
          </a:p>
          <a:p>
            <a:r>
              <a:rPr lang="en-US" dirty="0" smtClean="0"/>
              <a:t>It is capability of a logic gate to drive maximum no. of similar gates.</a:t>
            </a:r>
          </a:p>
          <a:p>
            <a:r>
              <a:rPr lang="en-US" dirty="0" smtClean="0"/>
              <a:t>High fan out is desirable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352800"/>
            <a:ext cx="2895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Digital 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Fan In</a:t>
            </a:r>
          </a:p>
          <a:p>
            <a:endParaRPr lang="en-US" dirty="0" smtClean="0"/>
          </a:p>
          <a:p>
            <a:r>
              <a:rPr lang="en-US" dirty="0" smtClean="0"/>
              <a:t>It is total no. of inputs connected to any gate.</a:t>
            </a:r>
          </a:p>
          <a:p>
            <a:endParaRPr lang="en-US" dirty="0" smtClean="0"/>
          </a:p>
          <a:p>
            <a:r>
              <a:rPr lang="en-US" dirty="0" smtClean="0"/>
              <a:t>Two input gate – Fan in =2</a:t>
            </a:r>
          </a:p>
          <a:p>
            <a:r>
              <a:rPr lang="en-US" dirty="0" smtClean="0"/>
              <a:t>Four input gate – Fan in =4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Characteristics of Digital 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990600"/>
            <a:ext cx="7866888" cy="5562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Voltage Parameters</a:t>
            </a:r>
          </a:p>
          <a:p>
            <a:r>
              <a:rPr lang="en-US" sz="2000" dirty="0" smtClean="0"/>
              <a:t>VOH(min) –The minimum voltage level at an output in the logical “1” state under defined load conditions</a:t>
            </a:r>
          </a:p>
          <a:p>
            <a:r>
              <a:rPr lang="en-US" sz="2000" dirty="0" smtClean="0"/>
              <a:t>VOL(max) –The maximum voltage level at an output in the logical “0” state under defined load conditions</a:t>
            </a:r>
          </a:p>
          <a:p>
            <a:r>
              <a:rPr lang="en-US" sz="2000" dirty="0" smtClean="0"/>
              <a:t>VIH(min) –The minimum voltage required at an input to be recognized as “1” logical state</a:t>
            </a:r>
          </a:p>
          <a:p>
            <a:r>
              <a:rPr lang="en-US" sz="2000" dirty="0" smtClean="0"/>
              <a:t>VIL(max) –The maximum voltage required at an input that still will be recognized as “0” logical state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4419600"/>
            <a:ext cx="684847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Characteristics of Digital ICs – </a:t>
            </a:r>
            <a:r>
              <a:rPr lang="en-US" sz="3600" b="1" dirty="0" smtClean="0"/>
              <a:t>Current Parameters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5412" y="1371600"/>
            <a:ext cx="7210425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Digital 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Noise Immunity</a:t>
            </a:r>
          </a:p>
          <a:p>
            <a:endParaRPr lang="en-US" dirty="0" smtClean="0"/>
          </a:p>
          <a:p>
            <a:r>
              <a:rPr lang="en-US" dirty="0" smtClean="0"/>
              <a:t>The unwanted signal is noise and effect is additive always.</a:t>
            </a:r>
          </a:p>
          <a:p>
            <a:r>
              <a:rPr lang="en-US" dirty="0" smtClean="0"/>
              <a:t>Ability of  the circuit to tolerate noise signal is called </a:t>
            </a:r>
            <a:r>
              <a:rPr lang="en-US" dirty="0" smtClean="0">
                <a:solidFill>
                  <a:srgbClr val="C00000"/>
                </a:solidFill>
              </a:rPr>
              <a:t>noise immunity.</a:t>
            </a:r>
          </a:p>
          <a:p>
            <a:r>
              <a:rPr lang="en-US" dirty="0" smtClean="0"/>
              <a:t>Quantitative measure of noise immunity is called </a:t>
            </a:r>
            <a:r>
              <a:rPr lang="en-US" dirty="0" smtClean="0">
                <a:solidFill>
                  <a:srgbClr val="C00000"/>
                </a:solidFill>
              </a:rPr>
              <a:t>noise margin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 Families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Complex digital functions </a:t>
            </a:r>
            <a:r>
              <a:rPr lang="en-US" sz="3600" dirty="0" smtClean="0"/>
              <a:t>can be </a:t>
            </a:r>
            <a:r>
              <a:rPr lang="en-US" sz="3600" dirty="0" smtClean="0">
                <a:solidFill>
                  <a:srgbClr val="FF0000"/>
                </a:solidFill>
              </a:rPr>
              <a:t>realized </a:t>
            </a:r>
            <a:r>
              <a:rPr lang="en-US" sz="3600" dirty="0" smtClean="0"/>
              <a:t>using basic </a:t>
            </a:r>
            <a:r>
              <a:rPr lang="en-US" sz="3600" dirty="0" smtClean="0">
                <a:solidFill>
                  <a:srgbClr val="FF0000"/>
                </a:solidFill>
              </a:rPr>
              <a:t>electronic components</a:t>
            </a:r>
            <a:r>
              <a:rPr lang="en-US" sz="3600" dirty="0" smtClean="0"/>
              <a:t> in </a:t>
            </a:r>
            <a:r>
              <a:rPr lang="en-US" sz="3600" dirty="0" smtClean="0">
                <a:solidFill>
                  <a:srgbClr val="FF0000"/>
                </a:solidFill>
              </a:rPr>
              <a:t>variety of forms </a:t>
            </a:r>
            <a:r>
              <a:rPr lang="en-US" sz="3600" dirty="0" smtClean="0"/>
              <a:t>and each form is called as a </a:t>
            </a:r>
            <a:r>
              <a:rPr lang="en-US" sz="3600" dirty="0" smtClean="0">
                <a:solidFill>
                  <a:srgbClr val="FF0000"/>
                </a:solidFill>
              </a:rPr>
              <a:t>Logic family.</a:t>
            </a:r>
          </a:p>
          <a:p>
            <a:pPr>
              <a:buNone/>
            </a:pPr>
            <a:endParaRPr lang="en-US" sz="3600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sz="36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800" dirty="0" smtClean="0"/>
              <a:t>Electronic components: Diode, Transistors,      </a:t>
            </a:r>
          </a:p>
          <a:p>
            <a:pPr>
              <a:buNone/>
            </a:pPr>
            <a:r>
              <a:rPr lang="en-US" sz="2800" dirty="0" smtClean="0"/>
              <a:t>                                   MOSFETS etc.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868362"/>
          </a:xfrm>
        </p:spPr>
        <p:txBody>
          <a:bodyPr/>
          <a:lstStyle/>
          <a:p>
            <a:r>
              <a:rPr lang="en-US" dirty="0" smtClean="0"/>
              <a:t>Characteristics of Digital 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Noise Immunity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7763" y="2057400"/>
            <a:ext cx="746283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Digital 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Power Supply Requirements</a:t>
            </a:r>
          </a:p>
          <a:p>
            <a:endParaRPr lang="en-US" dirty="0" smtClean="0"/>
          </a:p>
          <a:p>
            <a:r>
              <a:rPr lang="en-US" dirty="0" smtClean="0"/>
              <a:t>The required power requirement for the logic family</a:t>
            </a:r>
          </a:p>
          <a:p>
            <a:endParaRPr lang="en-US" dirty="0" smtClean="0"/>
          </a:p>
          <a:p>
            <a:r>
              <a:rPr lang="en-US" dirty="0" smtClean="0"/>
              <a:t>Should be as minimum as possible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Digital 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Operating Temperature</a:t>
            </a:r>
          </a:p>
          <a:p>
            <a:endParaRPr lang="en-US" dirty="0" smtClean="0"/>
          </a:p>
          <a:p>
            <a:r>
              <a:rPr lang="en-US" dirty="0" smtClean="0"/>
              <a:t>-55 C to +125 C – Military and space applications</a:t>
            </a:r>
          </a:p>
          <a:p>
            <a:endParaRPr lang="en-US" dirty="0" smtClean="0"/>
          </a:p>
          <a:p>
            <a:r>
              <a:rPr lang="en-US" dirty="0" smtClean="0"/>
              <a:t>0 C to+70C – Commercial and Industrial Applications.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 Families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219200"/>
            <a:ext cx="7723187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 Families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447800"/>
            <a:ext cx="746147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304800"/>
            <a:ext cx="76708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TTL Characteristics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100" y="1783405"/>
            <a:ext cx="7499350" cy="4129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TTL - Input and Output Current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371600"/>
            <a:ext cx="7848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Propagation Delay and Power Dissipation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600200"/>
            <a:ext cx="7924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Voltage Levels and Noise Margins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1" y="1295400"/>
            <a:ext cx="7637462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 Families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000" dirty="0" smtClean="0"/>
              <a:t>The </a:t>
            </a:r>
            <a:r>
              <a:rPr lang="en-US" sz="4000" dirty="0" smtClean="0">
                <a:solidFill>
                  <a:srgbClr val="FF0000"/>
                </a:solidFill>
              </a:rPr>
              <a:t>set of compatible ICs </a:t>
            </a:r>
            <a:r>
              <a:rPr lang="en-US" sz="4000" dirty="0" smtClean="0"/>
              <a:t>with the </a:t>
            </a:r>
            <a:r>
              <a:rPr lang="en-US" sz="4000" dirty="0" smtClean="0">
                <a:solidFill>
                  <a:srgbClr val="FF0000"/>
                </a:solidFill>
              </a:rPr>
              <a:t>same logic levels </a:t>
            </a:r>
            <a:r>
              <a:rPr lang="en-US" sz="4000" dirty="0" smtClean="0"/>
              <a:t>and </a:t>
            </a:r>
            <a:r>
              <a:rPr lang="en-US" sz="4000" dirty="0" smtClean="0">
                <a:solidFill>
                  <a:srgbClr val="FF0000"/>
                </a:solidFill>
              </a:rPr>
              <a:t>same supply voltage</a:t>
            </a:r>
            <a:r>
              <a:rPr lang="en-US" sz="4000" dirty="0" smtClean="0"/>
              <a:t> fabricated to </a:t>
            </a:r>
            <a:r>
              <a:rPr lang="en-US" sz="4000" dirty="0" smtClean="0">
                <a:solidFill>
                  <a:srgbClr val="FF0000"/>
                </a:solidFill>
              </a:rPr>
              <a:t>perform the various logic functions </a:t>
            </a:r>
            <a:r>
              <a:rPr lang="en-US" sz="4000" dirty="0" smtClean="0"/>
              <a:t>is called logic family.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Fan Out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1" y="1219200"/>
            <a:ext cx="7542212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Advantages and Disadvantages of TTL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500187"/>
            <a:ext cx="7632700" cy="490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TTL – Transistor </a:t>
            </a:r>
            <a:r>
              <a:rPr lang="en-US" dirty="0" err="1" smtClean="0"/>
              <a:t>Transistor</a:t>
            </a:r>
            <a:r>
              <a:rPr lang="en-US" dirty="0" smtClean="0"/>
              <a:t>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447800"/>
            <a:ext cx="7790688" cy="5029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Saturated Logic Family </a:t>
            </a:r>
            <a:r>
              <a:rPr lang="en-US" sz="2800" dirty="0" smtClean="0"/>
              <a:t>…..(Saturation/Cutoff)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Standard TTL………(First Version)</a:t>
            </a:r>
          </a:p>
          <a:p>
            <a:pPr lvl="1"/>
            <a:r>
              <a:rPr lang="en-US" dirty="0" smtClean="0"/>
              <a:t>TTL with Passive </a:t>
            </a:r>
            <a:r>
              <a:rPr lang="en-US" dirty="0" err="1" smtClean="0"/>
              <a:t>pullup</a:t>
            </a:r>
            <a:endParaRPr lang="en-US" dirty="0" smtClean="0"/>
          </a:p>
          <a:p>
            <a:pPr lvl="1"/>
            <a:r>
              <a:rPr lang="en-US" dirty="0" smtClean="0"/>
              <a:t>TTL with Totem Pole output</a:t>
            </a:r>
          </a:p>
          <a:p>
            <a:pPr lvl="1"/>
            <a:r>
              <a:rPr lang="en-US" dirty="0" smtClean="0"/>
              <a:t>TTL with open collector output</a:t>
            </a:r>
          </a:p>
          <a:p>
            <a:pPr lvl="1"/>
            <a:r>
              <a:rPr lang="en-US" dirty="0" smtClean="0"/>
              <a:t>Tristate TTL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sz="2800" dirty="0" smtClean="0">
                <a:solidFill>
                  <a:srgbClr val="FF0000"/>
                </a:solidFill>
              </a:rPr>
              <a:t>Newer TTL families still used (74AL00 …)</a:t>
            </a:r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b="1" dirty="0" smtClean="0"/>
              <a:t>Distinct Features: Multi Emitter Transistors</a:t>
            </a:r>
          </a:p>
          <a:p>
            <a:pPr>
              <a:buNone/>
            </a:pPr>
            <a:endParaRPr lang="en-US" sz="3600" dirty="0" smtClean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TTL (Contd..)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95400"/>
            <a:ext cx="7467600" cy="5334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Transistor representation of NAND gate</a:t>
            </a:r>
          </a:p>
          <a:p>
            <a:pPr>
              <a:buNone/>
            </a:pPr>
            <a:r>
              <a:rPr lang="en-US" dirty="0" smtClean="0"/>
              <a:t>   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018506" y="3160712"/>
            <a:ext cx="990600" cy="1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514600" y="2666206"/>
            <a:ext cx="6096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14600" y="3428206"/>
            <a:ext cx="533400" cy="304800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 flipV="1">
            <a:off x="2781300" y="2323306"/>
            <a:ext cx="685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2705894" y="4075112"/>
            <a:ext cx="685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0800000">
            <a:off x="1524000" y="3199606"/>
            <a:ext cx="990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1941512" y="4989512"/>
            <a:ext cx="990600" cy="1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437606" y="4495006"/>
            <a:ext cx="6096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437606" y="5257006"/>
            <a:ext cx="533400" cy="304800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2704306" y="4152106"/>
            <a:ext cx="685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H="1" flipV="1">
            <a:off x="2628900" y="5903912"/>
            <a:ext cx="685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0800000">
            <a:off x="1447006" y="5028406"/>
            <a:ext cx="990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667000" y="6248400"/>
            <a:ext cx="60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743200" y="6324600"/>
            <a:ext cx="457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19400" y="6400800"/>
            <a:ext cx="304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0800000">
            <a:off x="3124200" y="2667000"/>
            <a:ext cx="990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43000" y="2967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0600" y="479613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39028" y="19050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88316" y="2433935"/>
            <a:ext cx="68961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A.B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TTL (Contd..)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493837"/>
            <a:ext cx="6400800" cy="4525963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NOR gate in Transistor layer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1180306" y="3617912"/>
            <a:ext cx="990600" cy="1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676400" y="3123406"/>
            <a:ext cx="6096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76400" y="3885406"/>
            <a:ext cx="533400" cy="304800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>
            <a:off x="685800" y="3656806"/>
            <a:ext cx="990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 flipH="1" flipV="1">
            <a:off x="1866106" y="4456906"/>
            <a:ext cx="685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86000" y="3124200"/>
            <a:ext cx="3352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5677695" y="3542506"/>
            <a:ext cx="990600" cy="1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38800" y="3124200"/>
            <a:ext cx="533400" cy="304800"/>
          </a:xfrm>
          <a:prstGeom prst="line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562600" y="3810000"/>
            <a:ext cx="609600" cy="304800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5220494" y="4456906"/>
            <a:ext cx="685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209800" y="4800600"/>
            <a:ext cx="3352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0800000">
            <a:off x="6172200" y="3581400"/>
            <a:ext cx="990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3619500" y="2857500"/>
            <a:ext cx="533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47261" y="21291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8316" y="335280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62800" y="327660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rot="5400000">
            <a:off x="3620294" y="5066506"/>
            <a:ext cx="533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581400" y="5334000"/>
            <a:ext cx="60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657600" y="5410200"/>
            <a:ext cx="457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733800" y="5486400"/>
            <a:ext cx="304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5372894" y="2856706"/>
            <a:ext cx="533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638800" y="2589212"/>
            <a:ext cx="60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324600" y="2362200"/>
            <a:ext cx="78739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A+B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6477000" y="2438400"/>
            <a:ext cx="457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866888" cy="792162"/>
          </a:xfrm>
        </p:spPr>
        <p:txBody>
          <a:bodyPr>
            <a:noAutofit/>
          </a:bodyPr>
          <a:lstStyle/>
          <a:p>
            <a:r>
              <a:rPr lang="en-US" sz="3200" dirty="0" smtClean="0"/>
              <a:t>2 Input TTL NAND Gate with Passive Pull-up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1524000" y="990600"/>
          <a:ext cx="7175499" cy="2484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651"/>
                <a:gridCol w="612128"/>
                <a:gridCol w="1344921"/>
                <a:gridCol w="1371600"/>
                <a:gridCol w="1676400"/>
                <a:gridCol w="1447799"/>
              </a:tblGrid>
              <a:tr h="75276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Inputs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Transistor Q1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Transistors Q2 and Q3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Output</a:t>
                      </a:r>
                      <a:endParaRPr lang="en-US" sz="1200" dirty="0"/>
                    </a:p>
                  </a:txBody>
                  <a:tcPr/>
                </a:tc>
              </a:tr>
              <a:tr h="52693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Emitter Junction X1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Emitter Junction X2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</a:tr>
              <a:tr h="3011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CUT OFF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</a:tr>
              <a:tr h="3011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/>
                        <a:t>CUT OFF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</a:tr>
              <a:tr h="3011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CUT OFF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</a:tr>
              <a:tr h="3011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SATURATION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3505201"/>
            <a:ext cx="47148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2 Input TTL NAND Gate with Passive Pull-up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828800"/>
            <a:ext cx="88392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TTL – Transistor </a:t>
            </a:r>
            <a:r>
              <a:rPr lang="en-US" dirty="0" err="1" smtClean="0"/>
              <a:t>Transistor</a:t>
            </a:r>
            <a:r>
              <a:rPr lang="en-US" dirty="0" smtClean="0"/>
              <a:t>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447800"/>
            <a:ext cx="7790688" cy="5029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Saturated Logic Family </a:t>
            </a:r>
            <a:r>
              <a:rPr lang="en-US" sz="2800" dirty="0" smtClean="0"/>
              <a:t>…..(Saturation/Cutoff)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Standard TTL………(First Version)</a:t>
            </a:r>
          </a:p>
          <a:p>
            <a:pPr lvl="1"/>
            <a:r>
              <a:rPr lang="en-US" dirty="0" smtClean="0"/>
              <a:t>TTL with Passive </a:t>
            </a:r>
            <a:r>
              <a:rPr lang="en-US" dirty="0" err="1" smtClean="0"/>
              <a:t>pullup</a:t>
            </a:r>
            <a:endParaRPr lang="en-US" dirty="0" smtClean="0"/>
          </a:p>
          <a:p>
            <a:pPr lvl="1"/>
            <a:r>
              <a:rPr lang="en-US" sz="3600" b="1" dirty="0" smtClean="0">
                <a:solidFill>
                  <a:srgbClr val="00B050"/>
                </a:solidFill>
              </a:rPr>
              <a:t>TTL with Totem Pole output</a:t>
            </a:r>
          </a:p>
          <a:p>
            <a:pPr lvl="1"/>
            <a:r>
              <a:rPr lang="en-US" dirty="0" smtClean="0"/>
              <a:t>TTL with open collector output</a:t>
            </a:r>
          </a:p>
          <a:p>
            <a:pPr lvl="1"/>
            <a:r>
              <a:rPr lang="en-US" dirty="0" smtClean="0"/>
              <a:t>Tristate TTL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sz="2800" dirty="0" smtClean="0">
                <a:solidFill>
                  <a:srgbClr val="FF0000"/>
                </a:solidFill>
              </a:rPr>
              <a:t>Newer TTL families still used (74AL00 …)</a:t>
            </a:r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b="1" dirty="0" smtClean="0"/>
              <a:t>Distinct Features: Multi Emitter Transistors</a:t>
            </a:r>
          </a:p>
          <a:p>
            <a:pPr>
              <a:buNone/>
            </a:pPr>
            <a:endParaRPr lang="en-US" sz="3600" dirty="0" smtClean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2 Input TTL NAND Gate with Active Pull up /Totem Pole output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1" y="1981200"/>
            <a:ext cx="6208712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Internal Schematic of TTL Logic Gate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Input Stage: 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 the I/P stage, it consist of a transistor which is multi emitter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2 I/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 A &amp; B can be applied here</a:t>
            </a:r>
          </a:p>
          <a:p>
            <a:pPr marL="457200" lvl="1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0" y="2590800"/>
            <a:ext cx="5105400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 Families -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Bipolar Logic Families</a:t>
            </a:r>
          </a:p>
          <a:p>
            <a:pPr lvl="1"/>
            <a:r>
              <a:rPr lang="en-US" sz="3600" dirty="0" smtClean="0"/>
              <a:t>Saturated Bipolar Logic Families</a:t>
            </a:r>
          </a:p>
          <a:p>
            <a:pPr lvl="1"/>
            <a:r>
              <a:rPr lang="en-US" sz="3600" dirty="0" smtClean="0"/>
              <a:t>Unsaturated Bipolar Logic Families</a:t>
            </a:r>
          </a:p>
          <a:p>
            <a:r>
              <a:rPr lang="en-US" sz="4400" dirty="0" err="1" smtClean="0">
                <a:solidFill>
                  <a:srgbClr val="C00000"/>
                </a:solidFill>
              </a:rPr>
              <a:t>Unipolar</a:t>
            </a:r>
            <a:r>
              <a:rPr lang="en-US" sz="4400" dirty="0" smtClean="0">
                <a:solidFill>
                  <a:srgbClr val="C00000"/>
                </a:solidFill>
              </a:rPr>
              <a:t> Logic Families</a:t>
            </a:r>
          </a:p>
          <a:p>
            <a:pPr lvl="1"/>
            <a:r>
              <a:rPr lang="en-US" sz="3200" dirty="0" smtClean="0"/>
              <a:t>PMOS</a:t>
            </a:r>
          </a:p>
          <a:p>
            <a:pPr lvl="1"/>
            <a:r>
              <a:rPr lang="en-US" sz="3200" dirty="0" smtClean="0"/>
              <a:t>NMOS</a:t>
            </a:r>
          </a:p>
          <a:p>
            <a:pPr lvl="1"/>
            <a:r>
              <a:rPr lang="en-US" sz="3200" dirty="0" smtClean="0"/>
              <a:t>CMOS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Internal Schematic of TTL Logic Gate (Contd..)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Phase Splitter: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transistor is used as a switch &amp; splits the phase into 2 parts  (0 &amp; 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76400" y="2466404"/>
            <a:ext cx="5867400" cy="408679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Internal Schematic of TTL Logic Gate (Contd..)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Output Stage: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It consist of 2 transistors, upper and lower.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Both transistors are not on at a time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441" y="2590800"/>
            <a:ext cx="8183118" cy="412490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Working of TTL NAND Gate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3000" y="1828800"/>
            <a:ext cx="6897816" cy="4525963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Working of TTL NAND Gate (Contd..)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676400"/>
            <a:ext cx="8229600" cy="4648200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Working of TTL NAND Gate (Contd..)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905000"/>
            <a:ext cx="8229600" cy="4648200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of TTL NAND Gate (Contd..)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4572000"/>
          </a:xfrm>
        </p:spPr>
      </p:pic>
    </p:spTree>
    <p:extLst>
      <p:ext uri="{BB962C8B-B14F-4D97-AF65-F5344CB8AC3E}">
        <p14:creationId xmlns:p14="http://schemas.microsoft.com/office/powerpoint/2010/main" xmlns="" val="156155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of TTL NAND Gate (Contd..)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676400"/>
            <a:ext cx="8229600" cy="4648200"/>
          </a:xfrm>
        </p:spPr>
      </p:pic>
    </p:spTree>
    <p:extLst>
      <p:ext uri="{BB962C8B-B14F-4D97-AF65-F5344CB8AC3E}">
        <p14:creationId xmlns:p14="http://schemas.microsoft.com/office/powerpoint/2010/main" xmlns="" val="4006785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Wired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524000"/>
            <a:ext cx="28194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1" y="1447800"/>
            <a:ext cx="3733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Totem Pole TTL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>
              <a:buNone/>
            </a:pPr>
            <a:r>
              <a:rPr lang="en-US" sz="4400" dirty="0" smtClean="0"/>
              <a:t>Wired </a:t>
            </a:r>
            <a:r>
              <a:rPr lang="en-US" sz="4400" dirty="0" err="1" smtClean="0"/>
              <a:t>ANDing</a:t>
            </a:r>
            <a:r>
              <a:rPr lang="en-US" sz="4400" dirty="0" smtClean="0"/>
              <a:t> is not supported due to issues of sourcing current and Sinking Current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TTL – Transistor </a:t>
            </a:r>
            <a:r>
              <a:rPr lang="en-US" dirty="0" err="1" smtClean="0"/>
              <a:t>Transistor</a:t>
            </a:r>
            <a:r>
              <a:rPr lang="en-US" dirty="0" smtClean="0"/>
              <a:t>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447800"/>
            <a:ext cx="7790688" cy="5029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Saturated Logic Family </a:t>
            </a:r>
            <a:r>
              <a:rPr lang="en-US" sz="2800" dirty="0" smtClean="0"/>
              <a:t>…..(Saturation/Cutoff)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Standard TTL………(First Version)</a:t>
            </a:r>
          </a:p>
          <a:p>
            <a:pPr lvl="1"/>
            <a:r>
              <a:rPr lang="en-US" dirty="0" smtClean="0"/>
              <a:t>TTL with Passive </a:t>
            </a:r>
            <a:r>
              <a:rPr lang="en-US" dirty="0" err="1" smtClean="0"/>
              <a:t>pullup</a:t>
            </a:r>
            <a:endParaRPr lang="en-US" dirty="0" smtClean="0"/>
          </a:p>
          <a:p>
            <a:pPr lvl="1"/>
            <a:r>
              <a:rPr lang="en-US" dirty="0" smtClean="0"/>
              <a:t>TTL with Totem Pole output</a:t>
            </a:r>
          </a:p>
          <a:p>
            <a:pPr lvl="1"/>
            <a:r>
              <a:rPr lang="en-US" sz="3600" b="1" dirty="0" smtClean="0">
                <a:solidFill>
                  <a:srgbClr val="00B050"/>
                </a:solidFill>
              </a:rPr>
              <a:t>TTL with open collector output</a:t>
            </a:r>
          </a:p>
          <a:p>
            <a:pPr lvl="1"/>
            <a:r>
              <a:rPr lang="en-US" dirty="0" smtClean="0"/>
              <a:t>Tristate TTL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sz="2800" dirty="0" smtClean="0">
                <a:solidFill>
                  <a:srgbClr val="FF0000"/>
                </a:solidFill>
              </a:rPr>
              <a:t>Newer TTL families still used (74AL00 …)</a:t>
            </a:r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b="1" dirty="0" smtClean="0"/>
              <a:t>Distinct Features: Multi Emitter Transistors</a:t>
            </a:r>
          </a:p>
          <a:p>
            <a:pPr>
              <a:buNone/>
            </a:pPr>
            <a:endParaRPr lang="en-US" sz="3600" dirty="0" smtClean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 Families -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8095488" cy="4800600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Bipolar Logic Families</a:t>
            </a:r>
          </a:p>
          <a:p>
            <a:pPr lvl="1"/>
            <a:r>
              <a:rPr lang="en-US" sz="3600" b="1" dirty="0" smtClean="0"/>
              <a:t>Saturated Bipolar Logic Families</a:t>
            </a:r>
          </a:p>
          <a:p>
            <a:pPr lvl="2"/>
            <a:r>
              <a:rPr lang="en-US" sz="3200" dirty="0" smtClean="0"/>
              <a:t>Transistors  operate in saturation region – less speed</a:t>
            </a:r>
          </a:p>
          <a:p>
            <a:pPr lvl="1"/>
            <a:r>
              <a:rPr lang="en-US" sz="3200" b="1" dirty="0" smtClean="0"/>
              <a:t>Unsaturated Bipolar Logic Families</a:t>
            </a:r>
          </a:p>
          <a:p>
            <a:pPr lvl="2"/>
            <a:r>
              <a:rPr lang="en-US" sz="3200" dirty="0" smtClean="0"/>
              <a:t>Transistors  operate in Active region – more speed</a:t>
            </a:r>
          </a:p>
          <a:p>
            <a:pPr lvl="1"/>
            <a:endParaRPr lang="en-US" sz="3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Collector TTL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219200"/>
            <a:ext cx="6553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Collector TTL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76400"/>
            <a:ext cx="7714488" cy="4572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Collector of Transistor Q3 can not be left open.</a:t>
            </a:r>
          </a:p>
          <a:p>
            <a:r>
              <a:rPr lang="en-US" sz="3600" dirty="0" smtClean="0"/>
              <a:t>A resistor can be used as pull up. It behaves as passive pull up TTL.</a:t>
            </a:r>
          </a:p>
          <a:p>
            <a:r>
              <a:rPr lang="en-US" sz="3600" dirty="0" smtClean="0"/>
              <a:t>Benefits of Active pull up are vanished.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TTL – Transistor </a:t>
            </a:r>
            <a:r>
              <a:rPr lang="en-US" dirty="0" err="1" smtClean="0"/>
              <a:t>Transistor</a:t>
            </a:r>
            <a:r>
              <a:rPr lang="en-US" dirty="0" smtClean="0"/>
              <a:t>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447800"/>
            <a:ext cx="7790688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Saturated Logic Family </a:t>
            </a:r>
            <a:r>
              <a:rPr lang="en-US" sz="2800" dirty="0" smtClean="0"/>
              <a:t>…..(Saturation/Cutoff)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Standard TTL………(First Version)</a:t>
            </a:r>
          </a:p>
          <a:p>
            <a:pPr lvl="1"/>
            <a:r>
              <a:rPr lang="en-US" dirty="0" smtClean="0"/>
              <a:t>TTL with Passive </a:t>
            </a:r>
            <a:r>
              <a:rPr lang="en-US" dirty="0" err="1" smtClean="0"/>
              <a:t>pullup</a:t>
            </a:r>
            <a:endParaRPr lang="en-US" dirty="0" smtClean="0"/>
          </a:p>
          <a:p>
            <a:pPr lvl="1"/>
            <a:r>
              <a:rPr lang="en-US" dirty="0" smtClean="0"/>
              <a:t>TTL with Totem Pole output</a:t>
            </a:r>
          </a:p>
          <a:p>
            <a:pPr lvl="1"/>
            <a:r>
              <a:rPr lang="en-US" dirty="0" smtClean="0"/>
              <a:t>TTL with open collector output</a:t>
            </a:r>
          </a:p>
          <a:p>
            <a:pPr lvl="1"/>
            <a:r>
              <a:rPr lang="en-US" sz="4800" b="1" dirty="0" smtClean="0">
                <a:solidFill>
                  <a:srgbClr val="00B050"/>
                </a:solidFill>
              </a:rPr>
              <a:t>Tristate TTL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sz="2800" dirty="0" smtClean="0">
                <a:solidFill>
                  <a:srgbClr val="FF0000"/>
                </a:solidFill>
              </a:rPr>
              <a:t>Newer TTL families still used (74AL00 …)</a:t>
            </a:r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b="1" dirty="0" smtClean="0"/>
              <a:t>Distinct Features: Multi Emitter Transistors</a:t>
            </a:r>
          </a:p>
          <a:p>
            <a:pPr>
              <a:buNone/>
            </a:pPr>
            <a:endParaRPr lang="en-US" sz="3600" dirty="0" smtClean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Tristate Output Configuration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There are 3 possible states: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Logic “1” State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Logic “0” State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High Impedance State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Controlled by external ENABLE input</a:t>
            </a:r>
          </a:p>
          <a:p>
            <a:pPr lvl="1">
              <a:buNone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Tristate Output Configuration: TTL Inverter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1634020"/>
            <a:ext cx="7620000" cy="4766780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Tristate Output Configuration: TTL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Inverter (Contd..)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676400"/>
            <a:ext cx="8229600" cy="4419600"/>
          </a:xfrm>
        </p:spPr>
      </p:pic>
    </p:spTree>
    <p:extLst>
      <p:ext uri="{BB962C8B-B14F-4D97-AF65-F5344CB8AC3E}">
        <p14:creationId xmlns:p14="http://schemas.microsoft.com/office/powerpoint/2010/main" xmlns="" val="3081220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Tristate Output Configuration: TTL Inverter (Contd..)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752600"/>
            <a:ext cx="8229600" cy="4495800"/>
          </a:xfrm>
        </p:spPr>
      </p:pic>
    </p:spTree>
    <p:extLst>
      <p:ext uri="{BB962C8B-B14F-4D97-AF65-F5344CB8AC3E}">
        <p14:creationId xmlns:p14="http://schemas.microsoft.com/office/powerpoint/2010/main" xmlns="" val="3115565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Tristate Output Configuration: TTL Inverter (Contd..)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752600"/>
            <a:ext cx="8229600" cy="4495800"/>
          </a:xfrm>
        </p:spPr>
      </p:pic>
    </p:spTree>
    <p:extLst>
      <p:ext uri="{BB962C8B-B14F-4D97-AF65-F5344CB8AC3E}">
        <p14:creationId xmlns:p14="http://schemas.microsoft.com/office/powerpoint/2010/main" xmlns="" val="5346291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Tristate Output Configuration: TTL Inverter (Contd..)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752600"/>
            <a:ext cx="8229600" cy="4648200"/>
          </a:xfrm>
        </p:spPr>
      </p:pic>
    </p:spTree>
    <p:extLst>
      <p:ext uri="{BB962C8B-B14F-4D97-AF65-F5344CB8AC3E}">
        <p14:creationId xmlns:p14="http://schemas.microsoft.com/office/powerpoint/2010/main" xmlns="" val="3915298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TTL Subfamilies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14800" y="1676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TTL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3505200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Standard TTL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38400" y="3505200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Low Power TTL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81400" y="4876800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High Speed TTL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4876800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Schottky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TTL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53200" y="3352800"/>
            <a:ext cx="17526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Low Power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Schottky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TTL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" name="Shape 10"/>
          <p:cNvCxnSpPr>
            <a:stCxn id="4" idx="2"/>
            <a:endCxn id="5" idx="0"/>
          </p:cNvCxnSpPr>
          <p:nvPr/>
        </p:nvCxnSpPr>
        <p:spPr>
          <a:xfrm rot="5400000">
            <a:off x="2457450" y="1390650"/>
            <a:ext cx="914400" cy="3314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" idx="2"/>
            <a:endCxn id="6" idx="0"/>
          </p:cNvCxnSpPr>
          <p:nvPr/>
        </p:nvCxnSpPr>
        <p:spPr>
          <a:xfrm rot="5400000">
            <a:off x="3486150" y="2419350"/>
            <a:ext cx="914400" cy="12573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2"/>
            <a:endCxn id="7" idx="0"/>
          </p:cNvCxnSpPr>
          <p:nvPr/>
        </p:nvCxnSpPr>
        <p:spPr>
          <a:xfrm rot="5400000">
            <a:off x="3371850" y="3676650"/>
            <a:ext cx="2286000" cy="114300"/>
          </a:xfrm>
          <a:prstGeom prst="bentConnector3">
            <a:avLst>
              <a:gd name="adj1" fmla="val 8820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4" idx="2"/>
            <a:endCxn id="8" idx="0"/>
          </p:cNvCxnSpPr>
          <p:nvPr/>
        </p:nvCxnSpPr>
        <p:spPr>
          <a:xfrm rot="16200000" flipH="1">
            <a:off x="4476750" y="2686050"/>
            <a:ext cx="2286000" cy="2095500"/>
          </a:xfrm>
          <a:prstGeom prst="bentConnector3">
            <a:avLst>
              <a:gd name="adj1" fmla="val 8880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4" idx="2"/>
            <a:endCxn id="9" idx="0"/>
          </p:cNvCxnSpPr>
          <p:nvPr/>
        </p:nvCxnSpPr>
        <p:spPr>
          <a:xfrm rot="16200000" flipH="1">
            <a:off x="5619750" y="1543050"/>
            <a:ext cx="762000" cy="2857500"/>
          </a:xfrm>
          <a:prstGeom prst="bentConnector3">
            <a:avLst>
              <a:gd name="adj1" fmla="val 6074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 Families -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8095488" cy="4800600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Bipolar Logic Families</a:t>
            </a:r>
          </a:p>
          <a:p>
            <a:pPr lvl="1"/>
            <a:r>
              <a:rPr lang="en-US" sz="3600" b="1" dirty="0" smtClean="0"/>
              <a:t>Saturated Bipolar Logic Families </a:t>
            </a:r>
          </a:p>
          <a:p>
            <a:pPr lvl="2"/>
            <a:r>
              <a:rPr lang="en-US" sz="3100" dirty="0" smtClean="0"/>
              <a:t>RTL – Resistor Transistor Logic</a:t>
            </a:r>
          </a:p>
          <a:p>
            <a:pPr lvl="2"/>
            <a:r>
              <a:rPr lang="en-US" sz="3100" dirty="0" smtClean="0"/>
              <a:t>DCTL – Direct Coupled Transistor Logic</a:t>
            </a:r>
          </a:p>
          <a:p>
            <a:pPr lvl="2"/>
            <a:r>
              <a:rPr lang="en-US" sz="3100" dirty="0" smtClean="0"/>
              <a:t>IIL – Integrated Injection Logic</a:t>
            </a:r>
          </a:p>
          <a:p>
            <a:pPr lvl="2"/>
            <a:r>
              <a:rPr lang="en-US" sz="3100" dirty="0" smtClean="0"/>
              <a:t>DTL- Diode Transistor Logic</a:t>
            </a:r>
          </a:p>
          <a:p>
            <a:pPr lvl="2"/>
            <a:r>
              <a:rPr lang="en-US" sz="3100" dirty="0" smtClean="0"/>
              <a:t>HTL – High Threshold Logic</a:t>
            </a:r>
          </a:p>
          <a:p>
            <a:pPr lvl="2"/>
            <a:r>
              <a:rPr lang="en-US" sz="3100" dirty="0" smtClean="0"/>
              <a:t>TTL – Transistor </a:t>
            </a:r>
            <a:r>
              <a:rPr lang="en-US" sz="3100" dirty="0" err="1" smtClean="0"/>
              <a:t>Transistor</a:t>
            </a:r>
            <a:r>
              <a:rPr lang="en-US" sz="3100" dirty="0" smtClean="0"/>
              <a:t> Logic</a:t>
            </a:r>
            <a:endParaRPr lang="en-US" sz="3200" dirty="0" smtClean="0"/>
          </a:p>
          <a:p>
            <a:pPr lvl="1">
              <a:buNone/>
            </a:pPr>
            <a:endParaRPr lang="en-US" sz="3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TTL Subfamilies (Contd..)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Standard TTL: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uses resistor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Low power dissipation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Propagation delay largely depends on 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Storage Time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RC Time Constant</a:t>
            </a:r>
          </a:p>
          <a:p>
            <a:pPr lvl="1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Low Power TTL: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Resistor values used are generally higher than that used in standard TTL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Reduces power dissipation but increases propagation delay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TTL Subfamilies (Contd..)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447800"/>
            <a:ext cx="7239000" cy="51054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High Speed TTL: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Low resistor values are used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Reduces propagation delay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Increases power dissipation</a:t>
            </a:r>
          </a:p>
          <a:p>
            <a:pPr lvl="1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Schottky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TTL: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Non Saturating Bipolar logic is used 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Removes the storage time of transistor by preventing them from going into saturation</a:t>
            </a:r>
          </a:p>
          <a:p>
            <a:pPr lvl="1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Low Power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Schottky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TTL: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Sacrifices some speed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has reduced power dissipation</a:t>
            </a:r>
          </a:p>
          <a:p>
            <a:pPr lvl="1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Schottky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TTL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256506" y="4115375"/>
            <a:ext cx="990600" cy="1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752600" y="3620869"/>
            <a:ext cx="6096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52600" y="4382869"/>
            <a:ext cx="533400" cy="304800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 flipV="1">
            <a:off x="2019300" y="3277969"/>
            <a:ext cx="685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1942306" y="5029775"/>
            <a:ext cx="685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0800000">
            <a:off x="762000" y="4154269"/>
            <a:ext cx="990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5980112" y="4191575"/>
            <a:ext cx="990600" cy="1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476206" y="3697069"/>
            <a:ext cx="6096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476206" y="4459069"/>
            <a:ext cx="533400" cy="304800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6742906" y="3354169"/>
            <a:ext cx="685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H="1" flipV="1">
            <a:off x="6667500" y="5105975"/>
            <a:ext cx="685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0800000">
            <a:off x="5241531" y="4230469"/>
            <a:ext cx="119862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38414" y="3620869"/>
            <a:ext cx="1665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586014" y="4611469"/>
            <a:ext cx="1665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05000" y="3621663"/>
            <a:ext cx="0" cy="151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600200" y="4459863"/>
            <a:ext cx="0" cy="151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5867400" y="3239869"/>
            <a:ext cx="12145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/>
          <p:cNvSpPr/>
          <p:nvPr/>
        </p:nvSpPr>
        <p:spPr>
          <a:xfrm rot="5400000">
            <a:off x="5524500" y="3046321"/>
            <a:ext cx="377952" cy="30784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4831184" y="3200245"/>
            <a:ext cx="7314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57800" y="3200245"/>
            <a:ext cx="0" cy="1030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867400" y="3021041"/>
            <a:ext cx="0" cy="548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867400" y="3011269"/>
            <a:ext cx="1665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715000" y="3544669"/>
            <a:ext cx="1665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033986" y="3012063"/>
            <a:ext cx="0" cy="151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729186" y="3392269"/>
            <a:ext cx="0" cy="151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62000" y="5742801"/>
            <a:ext cx="366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(A) Symbol for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Schottky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Transistor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74231" y="5754469"/>
            <a:ext cx="361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(B) A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Schottky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Diode connected 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to prevent transistor saturation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33400" y="1575137"/>
            <a:ext cx="769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Schottky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transistor is a combination of a transistor and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schottky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diode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It is also called as a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Schottky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Clamped Transistor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Schottky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TTL (Contd..)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When the transistor is in the active region, diode D is Reverse-Biased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diode conducts, when the base collector junction voltage falls to about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0.4 V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&amp; does not allow the collector voltage to fall lower than 0.4 V below the base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voltage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Hence the collector junction is not sufficiently Forward-Biased &amp; transistor is thus prevented from entering into saturation &amp; hence there is saving in turn OFF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time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Schottky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TTL gates have propagation delay time of the order of 2 ns 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is a non saturating bipolar logic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352750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Current Sink Logic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Current Sinking &amp; sourcing is the term used in digital electronics to refer to the direction of direct current (DC) flow between Transistor – Transistor Logic (TTL) gates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refers to the flow of conventional current from the positive (which is the sourcing end) to the ground (which is the sinking end)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Sinking: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Provides a path to supply common (-)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Sourcing: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Provides a path to supply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source (+)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When all the I/Ps are High, the emitter base junction of T1 are Reverse-Biased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Therefore current drawn from the I/p source is the reverse saturation current of a p-n junction which is very small.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76470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MOSFET Logic Family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NMOS</a:t>
            </a:r>
          </a:p>
          <a:p>
            <a:r>
              <a:rPr lang="en-US" sz="3600" dirty="0" smtClean="0"/>
              <a:t>PMOS</a:t>
            </a:r>
          </a:p>
          <a:p>
            <a:r>
              <a:rPr lang="en-US" sz="3600" dirty="0" smtClean="0"/>
              <a:t>CMOS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92162"/>
          </a:xfrm>
        </p:spPr>
        <p:txBody>
          <a:bodyPr/>
          <a:lstStyle/>
          <a:p>
            <a:r>
              <a:rPr lang="en-US" dirty="0" smtClean="0"/>
              <a:t>NMOS and PMOS FETs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159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nMOS</a:t>
            </a:r>
            <a:r>
              <a:rPr lang="en-US" dirty="0" smtClean="0"/>
              <a:t>, </a:t>
            </a:r>
            <a:r>
              <a:rPr lang="en-US" dirty="0" err="1" smtClean="0"/>
              <a:t>pMOS</a:t>
            </a:r>
            <a:r>
              <a:rPr lang="en-US" dirty="0" smtClean="0"/>
              <a:t> symbols….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19200"/>
            <a:ext cx="79248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CMOS Inverter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914400"/>
            <a:ext cx="838199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92162"/>
          </a:xfrm>
        </p:spPr>
        <p:txBody>
          <a:bodyPr/>
          <a:lstStyle/>
          <a:p>
            <a:r>
              <a:rPr lang="en-US" dirty="0" smtClean="0"/>
              <a:t>CMOS Inverter – Low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14400"/>
            <a:ext cx="8458200" cy="594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Logic Families -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8095488" cy="4800600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Bipolar Logic Families</a:t>
            </a:r>
          </a:p>
          <a:p>
            <a:pPr lvl="1"/>
            <a:r>
              <a:rPr lang="en-US" sz="3200" b="1" dirty="0" smtClean="0"/>
              <a:t>Unsaturated Bipolar Logic Families</a:t>
            </a:r>
          </a:p>
          <a:p>
            <a:pPr lvl="1">
              <a:buNone/>
            </a:pPr>
            <a:endParaRPr lang="en-US" sz="3200" b="1" dirty="0" smtClean="0"/>
          </a:p>
          <a:p>
            <a:pPr lvl="1"/>
            <a:r>
              <a:rPr lang="en-US" sz="3200" dirty="0" smtClean="0"/>
              <a:t>STTL – </a:t>
            </a:r>
            <a:r>
              <a:rPr lang="en-US" sz="3200" dirty="0" err="1" smtClean="0"/>
              <a:t>Schottky</a:t>
            </a:r>
            <a:r>
              <a:rPr lang="en-US" sz="3200" dirty="0" smtClean="0"/>
              <a:t> Transistor </a:t>
            </a:r>
            <a:r>
              <a:rPr lang="en-US" sz="3200" dirty="0" err="1" smtClean="0"/>
              <a:t>Transistor</a:t>
            </a:r>
            <a:r>
              <a:rPr lang="en-US" sz="3200" dirty="0" smtClean="0"/>
              <a:t> Logic</a:t>
            </a:r>
          </a:p>
          <a:p>
            <a:pPr lvl="1"/>
            <a:r>
              <a:rPr lang="en-US" sz="3200" dirty="0" smtClean="0"/>
              <a:t>Emitter Coupled Logic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CMOS Inverter – High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838200"/>
            <a:ext cx="8534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CMOS Inverter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838200"/>
            <a:ext cx="84582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CMOS NAND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14400"/>
            <a:ext cx="876299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CMOS NAND – </a:t>
            </a:r>
            <a:r>
              <a:rPr lang="en-US" sz="3600" dirty="0" smtClean="0"/>
              <a:t>Input Combinations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95400"/>
            <a:ext cx="8686799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an AND GATE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66800"/>
            <a:ext cx="8686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CMOS NOR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906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Open Drain Outputs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914400"/>
            <a:ext cx="8001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868362"/>
          </a:xfrm>
        </p:spPr>
        <p:txBody>
          <a:bodyPr/>
          <a:lstStyle/>
          <a:p>
            <a:r>
              <a:rPr lang="en-US" dirty="0" smtClean="0"/>
              <a:t>Open Drain NAND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295400"/>
            <a:ext cx="8077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 Drain Output – Driving LED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95400"/>
            <a:ext cx="7391401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CMOS driving LED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Digital 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Speed of Operation</a:t>
            </a:r>
          </a:p>
          <a:p>
            <a:r>
              <a:rPr lang="en-US" dirty="0" smtClean="0"/>
              <a:t>Power Dissipation</a:t>
            </a:r>
          </a:p>
          <a:p>
            <a:r>
              <a:rPr lang="en-US" dirty="0" smtClean="0"/>
              <a:t>Figure of Merit</a:t>
            </a:r>
          </a:p>
          <a:p>
            <a:r>
              <a:rPr lang="en-US" dirty="0" smtClean="0"/>
              <a:t>Fan Out</a:t>
            </a:r>
          </a:p>
          <a:p>
            <a:r>
              <a:rPr lang="en-US" dirty="0" smtClean="0"/>
              <a:t>Fan In</a:t>
            </a:r>
          </a:p>
          <a:p>
            <a:r>
              <a:rPr lang="en-US" dirty="0" smtClean="0"/>
              <a:t>Current and Voltage Parameters</a:t>
            </a:r>
          </a:p>
          <a:p>
            <a:r>
              <a:rPr lang="en-US" dirty="0" smtClean="0"/>
              <a:t>Noise Immunity</a:t>
            </a:r>
          </a:p>
          <a:p>
            <a:r>
              <a:rPr lang="en-US" dirty="0" smtClean="0"/>
              <a:t>Power Supply Requirements</a:t>
            </a:r>
          </a:p>
          <a:p>
            <a:r>
              <a:rPr lang="en-US" dirty="0" smtClean="0"/>
              <a:t>Operating Temperature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92162"/>
          </a:xfrm>
        </p:spPr>
        <p:txBody>
          <a:bodyPr/>
          <a:lstStyle/>
          <a:p>
            <a:r>
              <a:rPr lang="en-US" dirty="0" smtClean="0"/>
              <a:t>CMOS Logic Family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66800"/>
            <a:ext cx="84582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HC and HCT Facts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143000"/>
            <a:ext cx="7772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VHC and VHCT facts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990600"/>
            <a:ext cx="8305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Interfacing CMOS and TTL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19200"/>
            <a:ext cx="8001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TTL to CMOS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lc="http://schemas.openxmlformats.org/drawingml/2006/lockedCanvas" xmlns="" val="0"/>
              </a:ext>
            </a:extLst>
          </a:blip>
          <a:stretch>
            <a:fillRect/>
          </a:stretch>
        </p:blipFill>
        <p:spPr>
          <a:xfrm>
            <a:off x="1435100" y="3049764"/>
            <a:ext cx="7499350" cy="1596672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92162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TTL  Driving CMOS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Voltage and Current specifications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219200"/>
            <a:ext cx="7790688" cy="52578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Compare output capabilities of driver and input requirements of load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sz="2800" b="1" dirty="0" smtClean="0"/>
          </a:p>
          <a:p>
            <a:pPr>
              <a:buNone/>
            </a:pPr>
            <a:endParaRPr lang="en-US" sz="2800" b="1" dirty="0" smtClean="0"/>
          </a:p>
          <a:p>
            <a:pPr>
              <a:buNone/>
            </a:pPr>
            <a:r>
              <a:rPr lang="en-US" sz="2100" b="1" dirty="0" smtClean="0"/>
              <a:t>TTL driving CMOS in High State</a:t>
            </a:r>
          </a:p>
          <a:p>
            <a:r>
              <a:rPr lang="en-US" sz="1900" dirty="0" smtClean="0"/>
              <a:t>VOH (TTL)   &gt;    VIH (CMOS</a:t>
            </a:r>
            <a:r>
              <a:rPr lang="en-US" sz="1900" dirty="0" smtClean="0">
                <a:solidFill>
                  <a:srgbClr val="FF0000"/>
                </a:solidFill>
              </a:rPr>
              <a:t>)----</a:t>
            </a:r>
            <a:r>
              <a:rPr lang="en-US" sz="2000" b="1" dirty="0" smtClean="0">
                <a:solidFill>
                  <a:srgbClr val="FF0000"/>
                </a:solidFill>
              </a:rPr>
              <a:t>This requirement is not satisfied sometimes so pull up resister and  buffers are required in between</a:t>
            </a:r>
          </a:p>
          <a:p>
            <a:r>
              <a:rPr lang="en-US" sz="1900" dirty="0" smtClean="0"/>
              <a:t>IOH (TTL)   &gt;     IIH (CMOS)</a:t>
            </a:r>
          </a:p>
          <a:p>
            <a:pPr>
              <a:buNone/>
            </a:pPr>
            <a:r>
              <a:rPr lang="en-US" sz="1900" b="1" dirty="0" smtClean="0"/>
              <a:t>TTL driving CMOS in Low State</a:t>
            </a:r>
          </a:p>
          <a:p>
            <a:r>
              <a:rPr lang="en-US" sz="1900" dirty="0" smtClean="0"/>
              <a:t>VOL (TTL)  &lt; VIL (CMOS)</a:t>
            </a:r>
          </a:p>
          <a:p>
            <a:r>
              <a:rPr lang="en-US" sz="1900" dirty="0" smtClean="0"/>
              <a:t>IOL (TTL)  &gt; IIL (CMOS)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85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4000" y="2286000"/>
          <a:ext cx="6096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TTL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CMOS</a:t>
                      </a:r>
                      <a:endParaRPr lang="en-US" sz="14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OH </a:t>
                      </a:r>
                      <a:r>
                        <a:rPr lang="en-US" sz="1000" b="1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(Min) =  2.4  V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VIH (Min) = 3.5  V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VOL (Max) = 0.4 V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VIL (Max) = 1.5 V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IOH (Min) = 0.4 </a:t>
                      </a:r>
                      <a:r>
                        <a:rPr lang="en-US" sz="1600" b="1" dirty="0" err="1" smtClean="0">
                          <a:solidFill>
                            <a:schemeClr val="tx1"/>
                          </a:solidFill>
                        </a:rPr>
                        <a:t>mA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IIH (Min) = 1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baseline="0" dirty="0" err="1" smtClean="0">
                          <a:solidFill>
                            <a:schemeClr val="tx1"/>
                          </a:solidFill>
                        </a:rPr>
                        <a:t>uA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IOL (Max) =16  </a:t>
                      </a:r>
                      <a:r>
                        <a:rPr lang="en-US" sz="1600" b="1" dirty="0" err="1" smtClean="0">
                          <a:solidFill>
                            <a:schemeClr val="tx1"/>
                          </a:solidFill>
                        </a:rPr>
                        <a:t>mA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IIL (Max) = 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</a:rPr>
                        <a:t> 1 </a:t>
                      </a:r>
                      <a:r>
                        <a:rPr lang="en-US" sz="1600" b="1" baseline="0" dirty="0" err="1" smtClean="0">
                          <a:solidFill>
                            <a:schemeClr val="tx1"/>
                          </a:solidFill>
                        </a:rPr>
                        <a:t>uA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TTL to CMOS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lc="http://schemas.openxmlformats.org/drawingml/2006/lockedCanvas" xmlns="" val="0"/>
              </a:ext>
            </a:extLst>
          </a:blip>
          <a:stretch>
            <a:fillRect/>
          </a:stretch>
        </p:blipFill>
        <p:spPr>
          <a:xfrm>
            <a:off x="1435100" y="2242291"/>
            <a:ext cx="7499350" cy="3211617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CMOS to TTL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lc="http://schemas.openxmlformats.org/drawingml/2006/lockedCanvas" xmlns="" val="0"/>
              </a:ext>
            </a:extLst>
          </a:blip>
          <a:stretch>
            <a:fillRect/>
          </a:stretch>
        </p:blipFill>
        <p:spPr>
          <a:xfrm>
            <a:off x="1435100" y="2940606"/>
            <a:ext cx="7499350" cy="1814988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792162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CMOS Driving TTL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Voltage and Current specifications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219200"/>
            <a:ext cx="7790688" cy="50292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Compare output capabilities of driver and input requirements of load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sz="2800" b="1" dirty="0" smtClean="0"/>
          </a:p>
          <a:p>
            <a:pPr>
              <a:buNone/>
            </a:pPr>
            <a:endParaRPr lang="en-US" sz="2800" b="1" dirty="0" smtClean="0"/>
          </a:p>
          <a:p>
            <a:pPr>
              <a:buNone/>
            </a:pPr>
            <a:r>
              <a:rPr lang="en-US" sz="2100" b="1" dirty="0" smtClean="0"/>
              <a:t>CMOS driving TTL in High State</a:t>
            </a:r>
          </a:p>
          <a:p>
            <a:r>
              <a:rPr lang="en-US" sz="1900" dirty="0" smtClean="0"/>
              <a:t>VOH (CMOS)   &gt;    VIH (TTL)</a:t>
            </a:r>
          </a:p>
          <a:p>
            <a:r>
              <a:rPr lang="en-US" sz="1900" dirty="0" smtClean="0"/>
              <a:t>IOH (CMOS)   &gt;     IIH (TTL)</a:t>
            </a:r>
          </a:p>
          <a:p>
            <a:pPr>
              <a:buNone/>
            </a:pPr>
            <a:r>
              <a:rPr lang="en-US" sz="1900" b="1" dirty="0" smtClean="0"/>
              <a:t>CMOS driving TTL in Low State</a:t>
            </a:r>
          </a:p>
          <a:p>
            <a:r>
              <a:rPr lang="en-US" sz="1900" dirty="0" smtClean="0"/>
              <a:t>VOL (CMOS)  &lt; VIL (TTL)</a:t>
            </a:r>
          </a:p>
          <a:p>
            <a:r>
              <a:rPr lang="en-US" sz="1900" dirty="0" smtClean="0"/>
              <a:t>IOL (CMOS)  &gt; IIL (TTL</a:t>
            </a:r>
            <a:r>
              <a:rPr lang="en-US" sz="1900" dirty="0" smtClean="0">
                <a:solidFill>
                  <a:srgbClr val="FF0000"/>
                </a:solidFill>
              </a:rPr>
              <a:t>)---------</a:t>
            </a:r>
            <a:r>
              <a:rPr lang="en-US" sz="2200" b="1" dirty="0" smtClean="0">
                <a:solidFill>
                  <a:srgbClr val="FF0000"/>
                </a:solidFill>
              </a:rPr>
              <a:t>This requirement is not satisfied so buffers are required in between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88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4000" y="2286000"/>
          <a:ext cx="60960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CMOS (4000B)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TTL</a:t>
                      </a:r>
                      <a:endParaRPr lang="en-US" sz="14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</a:t>
                      </a:r>
                      <a:r>
                        <a:rPr lang="en-US" sz="900" dirty="0" smtClean="0"/>
                        <a:t>OH </a:t>
                      </a:r>
                      <a:r>
                        <a:rPr lang="en-US" sz="900" baseline="0" dirty="0" smtClean="0"/>
                        <a:t>  </a:t>
                      </a:r>
                      <a:r>
                        <a:rPr lang="en-US" sz="1200" baseline="0" dirty="0" smtClean="0"/>
                        <a:t>(Min) = 4.95 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VIH (Min) = 2.0 V</a:t>
                      </a:r>
                      <a:endParaRPr lang="en-US" sz="14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VOL (Max) = 0.05 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VIL (Max) = 0.8 V</a:t>
                      </a:r>
                      <a:endParaRPr lang="en-US" sz="14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IOH (Min) = 0.4 </a:t>
                      </a:r>
                      <a:r>
                        <a:rPr lang="en-US" sz="1400" dirty="0" err="1" smtClean="0"/>
                        <a:t>mA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IIH (Min) = 40 </a:t>
                      </a:r>
                      <a:r>
                        <a:rPr lang="en-US" sz="1400" dirty="0" err="1" smtClean="0"/>
                        <a:t>uA</a:t>
                      </a:r>
                      <a:endParaRPr lang="en-US" sz="14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IOL (Max) = 0.4 </a:t>
                      </a:r>
                      <a:r>
                        <a:rPr lang="en-US" sz="1400" dirty="0" err="1" smtClean="0"/>
                        <a:t>mA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IIL (Max) = 1.6 </a:t>
                      </a:r>
                      <a:r>
                        <a:rPr lang="en-US" sz="1400" dirty="0" err="1" smtClean="0"/>
                        <a:t>mA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CMOS to TTL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lc="http://schemas.openxmlformats.org/drawingml/2006/lockedCanvas" xmlns="" val="0"/>
              </a:ext>
            </a:extLst>
          </a:blip>
          <a:stretch>
            <a:fillRect/>
          </a:stretch>
        </p:blipFill>
        <p:spPr>
          <a:xfrm>
            <a:off x="1435100" y="2365993"/>
            <a:ext cx="7499350" cy="29642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Digital 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Speed of Operation</a:t>
            </a:r>
          </a:p>
          <a:p>
            <a:r>
              <a:rPr lang="en-US" dirty="0" smtClean="0"/>
              <a:t>Power Dissipation</a:t>
            </a:r>
          </a:p>
          <a:p>
            <a:r>
              <a:rPr lang="en-US" dirty="0" smtClean="0"/>
              <a:t>Figure of Merit</a:t>
            </a:r>
          </a:p>
          <a:p>
            <a:r>
              <a:rPr lang="en-US" dirty="0" smtClean="0"/>
              <a:t>Fan Out</a:t>
            </a:r>
          </a:p>
          <a:p>
            <a:r>
              <a:rPr lang="en-US" dirty="0" smtClean="0"/>
              <a:t>Fan In</a:t>
            </a:r>
          </a:p>
          <a:p>
            <a:r>
              <a:rPr lang="en-US" dirty="0" smtClean="0"/>
              <a:t>Current and Voltage Parameters</a:t>
            </a:r>
          </a:p>
          <a:p>
            <a:r>
              <a:rPr lang="en-US" dirty="0" smtClean="0"/>
              <a:t>Noise Immunity</a:t>
            </a:r>
          </a:p>
          <a:p>
            <a:r>
              <a:rPr lang="en-US" dirty="0" smtClean="0"/>
              <a:t>Power Supply Requirements</a:t>
            </a:r>
          </a:p>
          <a:p>
            <a:r>
              <a:rPr lang="en-US" dirty="0" smtClean="0"/>
              <a:t>Operating Temperature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Comparison of CMOS and TTL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435100" y="990603"/>
          <a:ext cx="7499349" cy="5562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783"/>
                <a:gridCol w="2465917"/>
                <a:gridCol w="2533649"/>
              </a:tblGrid>
              <a:tr h="462431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Parameter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TTL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CMOS</a:t>
                      </a:r>
                      <a:endParaRPr lang="en-US" sz="2400" b="1" dirty="0"/>
                    </a:p>
                  </a:txBody>
                  <a:tcPr/>
                </a:tc>
              </a:tr>
              <a:tr h="475854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Basic Gate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NAND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NAND</a:t>
                      </a:r>
                      <a:r>
                        <a:rPr lang="en-US" sz="2400" b="1" baseline="0" dirty="0" smtClean="0"/>
                        <a:t> or NOR</a:t>
                      </a:r>
                      <a:endParaRPr lang="en-US" sz="2400" b="1" dirty="0"/>
                    </a:p>
                  </a:txBody>
                  <a:tcPr/>
                </a:tc>
              </a:tr>
              <a:tr h="462431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Fan Out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&gt;50</a:t>
                      </a:r>
                      <a:endParaRPr lang="en-US" sz="2400" b="1" dirty="0"/>
                    </a:p>
                  </a:txBody>
                  <a:tcPr/>
                </a:tc>
              </a:tr>
              <a:tr h="1202321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Power Dissipation (Per Gate in mw)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12-22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0.01 Static, 1 at 1MHZ</a:t>
                      </a:r>
                      <a:endParaRPr lang="en-US" sz="2400" b="1" dirty="0"/>
                    </a:p>
                  </a:txBody>
                  <a:tcPr/>
                </a:tc>
              </a:tr>
              <a:tr h="462431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Noise</a:t>
                      </a:r>
                      <a:r>
                        <a:rPr lang="en-US" sz="2400" b="1" baseline="0" dirty="0" smtClean="0"/>
                        <a:t> immunity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Very</a:t>
                      </a:r>
                      <a:r>
                        <a:rPr lang="en-US" sz="2400" b="1" baseline="0" dirty="0" smtClean="0"/>
                        <a:t> Good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Very Good</a:t>
                      </a:r>
                      <a:endParaRPr lang="en-US" sz="2400" b="1" dirty="0"/>
                    </a:p>
                  </a:txBody>
                  <a:tcPr/>
                </a:tc>
              </a:tr>
              <a:tr h="1202321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Propagation Delay (Per Gate in ns)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12-6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70</a:t>
                      </a:r>
                      <a:endParaRPr lang="en-US" sz="2400" b="1" dirty="0"/>
                    </a:p>
                  </a:txBody>
                  <a:tcPr/>
                </a:tc>
              </a:tr>
              <a:tr h="832377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Clock Rate, MHZ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15-60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5</a:t>
                      </a:r>
                      <a:endParaRPr lang="en-US" sz="2400" b="1" dirty="0"/>
                    </a:p>
                  </a:txBody>
                  <a:tcPr/>
                </a:tc>
              </a:tr>
              <a:tr h="462431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No. of Functions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Very High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low</a:t>
                      </a:r>
                      <a:endParaRPr lang="en-US" sz="2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8ED6D-474A-4D6A-AF24-7F65B8E21BB3}" type="datetime1">
              <a:rPr lang="en-US" smtClean="0"/>
              <a:pPr/>
              <a:t>10/5/2017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914A3-6CD2-4E40-9F55-1FCC0F92067F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1" y="0"/>
            <a:ext cx="7363278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5896</TotalTime>
  <Words>2108</Words>
  <Application>Microsoft Office PowerPoint</Application>
  <PresentationFormat>On-screen Show (4:3)</PresentationFormat>
  <Paragraphs>560</Paragraphs>
  <Slides>91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Solstice</vt:lpstr>
      <vt:lpstr>   </vt:lpstr>
      <vt:lpstr> Logic Families</vt:lpstr>
      <vt:lpstr> Logic Families</vt:lpstr>
      <vt:lpstr> Logic Families - Classification</vt:lpstr>
      <vt:lpstr> Logic Families - Classification</vt:lpstr>
      <vt:lpstr> Logic Families - Classification</vt:lpstr>
      <vt:lpstr> Logic Families - Classification</vt:lpstr>
      <vt:lpstr>Characteristics of Digital ICs</vt:lpstr>
      <vt:lpstr>Characteristics of Digital ICs</vt:lpstr>
      <vt:lpstr>Characteristics of Digital ICs  </vt:lpstr>
      <vt:lpstr>Characteristics of Digital ICs  Propagation Delay </vt:lpstr>
      <vt:lpstr>   Characteristics of Digital ICs   </vt:lpstr>
      <vt:lpstr>Characteristics of Digital ICs</vt:lpstr>
      <vt:lpstr>Characteristics of Digital ICs</vt:lpstr>
      <vt:lpstr>Characteristics of Digital ICs</vt:lpstr>
      <vt:lpstr>Characteristics of Digital ICs</vt:lpstr>
      <vt:lpstr>Characteristics of Digital ICs</vt:lpstr>
      <vt:lpstr>Characteristics of Digital ICs – Current Parameters</vt:lpstr>
      <vt:lpstr>Characteristics of Digital ICs</vt:lpstr>
      <vt:lpstr>Characteristics of Digital ICs</vt:lpstr>
      <vt:lpstr>Characteristics of Digital ICs</vt:lpstr>
      <vt:lpstr>Characteristics of Digital ICs</vt:lpstr>
      <vt:lpstr>Logic Families</vt:lpstr>
      <vt:lpstr>Logic Families</vt:lpstr>
      <vt:lpstr>Slide 25</vt:lpstr>
      <vt:lpstr>Standard TTL Characteristics</vt:lpstr>
      <vt:lpstr>TTL - Input and Output Current</vt:lpstr>
      <vt:lpstr>Propagation Delay and Power Dissipation</vt:lpstr>
      <vt:lpstr>Voltage Levels and Noise Margins</vt:lpstr>
      <vt:lpstr>Fan Out</vt:lpstr>
      <vt:lpstr>Advantages and Disadvantages of TTL</vt:lpstr>
      <vt:lpstr>TTL – Transistor Transistor Logic</vt:lpstr>
      <vt:lpstr>TTL (Contd..)</vt:lpstr>
      <vt:lpstr>TTL (Contd..)</vt:lpstr>
      <vt:lpstr>2 Input TTL NAND Gate with Passive Pull-up</vt:lpstr>
      <vt:lpstr>2 Input TTL NAND Gate with Passive Pull-up</vt:lpstr>
      <vt:lpstr>TTL – Transistor Transistor Logic</vt:lpstr>
      <vt:lpstr>2 Input TTL NAND Gate with Active Pull up /Totem Pole output</vt:lpstr>
      <vt:lpstr>Internal Schematic of TTL Logic Gate </vt:lpstr>
      <vt:lpstr>Internal Schematic of TTL Logic Gate (Contd..)</vt:lpstr>
      <vt:lpstr>Internal Schematic of TTL Logic Gate (Contd..)</vt:lpstr>
      <vt:lpstr>Working of TTL NAND Gate</vt:lpstr>
      <vt:lpstr>Working of TTL NAND Gate (Contd..)</vt:lpstr>
      <vt:lpstr>Working of TTL NAND Gate (Contd..)</vt:lpstr>
      <vt:lpstr>Working of TTL NAND Gate (Contd..)</vt:lpstr>
      <vt:lpstr>Working of TTL NAND Gate (Contd..)</vt:lpstr>
      <vt:lpstr>Wired Logic</vt:lpstr>
      <vt:lpstr>Totem Pole TTL</vt:lpstr>
      <vt:lpstr>TTL – Transistor Transistor Logic</vt:lpstr>
      <vt:lpstr>Open Collector TTL</vt:lpstr>
      <vt:lpstr>Open Collector TTL</vt:lpstr>
      <vt:lpstr>TTL – Transistor Transistor Logic</vt:lpstr>
      <vt:lpstr>Tristate Output Configuration</vt:lpstr>
      <vt:lpstr>Tristate Output Configuration: TTL Inverter</vt:lpstr>
      <vt:lpstr>Tristate Output Configuration: TTL Inverter (Contd..)</vt:lpstr>
      <vt:lpstr>Tristate Output Configuration: TTL Inverter (Contd..)</vt:lpstr>
      <vt:lpstr>Tristate Output Configuration: TTL Inverter (Contd..)</vt:lpstr>
      <vt:lpstr>Tristate Output Configuration: TTL Inverter (Contd..)</vt:lpstr>
      <vt:lpstr>TTL Subfamilies</vt:lpstr>
      <vt:lpstr>TTL Subfamilies (Contd..)</vt:lpstr>
      <vt:lpstr>TTL Subfamilies (Contd..)</vt:lpstr>
      <vt:lpstr>Schottky TTL</vt:lpstr>
      <vt:lpstr>Schottky TTL (Contd..)</vt:lpstr>
      <vt:lpstr>Current Sink Logic</vt:lpstr>
      <vt:lpstr>MOSFET Logic Family </vt:lpstr>
      <vt:lpstr>NMOS and PMOS FETs</vt:lpstr>
      <vt:lpstr>nMOS, pMOS symbols….</vt:lpstr>
      <vt:lpstr>CMOS Inverter</vt:lpstr>
      <vt:lpstr>CMOS Inverter – Low Input</vt:lpstr>
      <vt:lpstr>CMOS Inverter – High Input</vt:lpstr>
      <vt:lpstr>CMOS Inverter</vt:lpstr>
      <vt:lpstr>CMOS NAND</vt:lpstr>
      <vt:lpstr>CMOS NAND – Input Combinations</vt:lpstr>
      <vt:lpstr>Making an AND GATE</vt:lpstr>
      <vt:lpstr>CMOS NOR</vt:lpstr>
      <vt:lpstr>Open Drain Outputs</vt:lpstr>
      <vt:lpstr>Open Drain NAND</vt:lpstr>
      <vt:lpstr>Open Drain Output – Driving LED</vt:lpstr>
      <vt:lpstr>Standard CMOS driving LED</vt:lpstr>
      <vt:lpstr>CMOS Logic Family</vt:lpstr>
      <vt:lpstr>HC and HCT Facts</vt:lpstr>
      <vt:lpstr>VHC and VHCT facts</vt:lpstr>
      <vt:lpstr>Interfacing CMOS and TTL</vt:lpstr>
      <vt:lpstr>TTL to CMOS</vt:lpstr>
      <vt:lpstr>TTL  Driving CMOS Voltage and Current specifications</vt:lpstr>
      <vt:lpstr>TTL to CMOS</vt:lpstr>
      <vt:lpstr>CMOS to TTL</vt:lpstr>
      <vt:lpstr>CMOS Driving TTL Voltage and Current specifications</vt:lpstr>
      <vt:lpstr>CMOS to TTL</vt:lpstr>
      <vt:lpstr>Comparison of CMOS and TTL</vt:lpstr>
      <vt:lpstr>Slide 91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 Progress of the Research Work</dc:title>
  <dc:creator>U</dc:creator>
  <cp:lastModifiedBy>DELL</cp:lastModifiedBy>
  <cp:revision>558</cp:revision>
  <dcterms:created xsi:type="dcterms:W3CDTF">2012-09-15T03:49:47Z</dcterms:created>
  <dcterms:modified xsi:type="dcterms:W3CDTF">2017-10-05T00:55:59Z</dcterms:modified>
</cp:coreProperties>
</file>